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0"/>
  </p:notesMasterIdLst>
  <p:sldIdLst>
    <p:sldId id="256" r:id="rId5"/>
    <p:sldId id="257" r:id="rId6"/>
    <p:sldId id="292" r:id="rId7"/>
    <p:sldId id="314" r:id="rId8"/>
    <p:sldId id="315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G마켓 산스 TTF Bold" panose="02000000000000000000" pitchFamily="2" charset="-127"/>
      <p:bold r:id="rId17"/>
    </p:embeddedFont>
    <p:embeddedFont>
      <p:font typeface="G마켓 산스 TTF Medium" panose="02000000000000000000" pitchFamily="2" charset="-127"/>
      <p:regular r:id="rId18"/>
    </p:embeddedFont>
    <p:embeddedFont>
      <p:font typeface="Montserrat ExtraBold" panose="00000900000000000000" pitchFamily="2" charset="0"/>
      <p:bold r:id="rId19"/>
      <p:boldItalic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pos="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7FD"/>
    <a:srgbClr val="5DBC88"/>
    <a:srgbClr val="98D4B3"/>
    <a:srgbClr val="9EBAAB"/>
    <a:srgbClr val="71A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2" y="342"/>
      </p:cViewPr>
      <p:guideLst>
        <p:guide orient="horz" pos="2183"/>
        <p:guide pos="3840"/>
        <p:guide pos="7310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254F2-A268-410D-BB06-A211854B6318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18252-A958-415B-BB41-D3BA88A32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1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C62FD-F84F-4ECE-9AD4-AE088C86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6C5BE-AC2E-40C9-9669-A65F8F1C6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8A863-E518-481C-9848-DC374820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E4F35-1AD4-4BCF-8664-C74A4102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C3A02-2956-4AF2-AD6A-2FC3013D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3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630BA-2353-4FD4-B7E4-A9F63D31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1E4351-593C-44B3-B98C-0B4FEA21A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21F33-29B2-459A-86FB-30F4A1F2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2C99B-59EF-488C-B8A7-F08D3221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81A3C-E7A4-40DB-8AFD-E8340192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77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50F908-DC85-4F50-90B6-4AC17BD69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4F3DE-D10F-4A4E-96BE-1D339B225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9F471-5810-481C-8B4D-8D177ADE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EBD32-D097-4A15-8181-603E5407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4AE21C-6730-4A8D-85AC-3E1BBF05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81F05-E420-4530-8CF1-E5D9CAA6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FC209-D495-49C0-A7EB-F8B7840B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5257A-BAF8-4675-A12E-E2E96DD2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4A500-8AE6-403F-B0B8-0E67B785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D27FA-78DA-4FE4-817E-26437667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DAD3B-67B4-4DE7-89A0-AD211CBC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21FFE-6067-4E11-B02E-5202053CA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1DE7A-069F-48CB-A793-474D13D83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111F2-5917-4B85-9136-FC223B52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5BC5D7-C89A-4B3E-9E03-3AB77F75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2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5C8-C2B4-46D9-A633-D8F25CDF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E7C69-F46F-4B4E-8EF7-919937565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7E1606-A950-408C-B011-DAB6884A0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E0DEF-F1C4-41D8-A96C-1ADF5A1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96E0FF-DD98-481E-9A8E-7BCABD19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21B53-EADE-4609-A263-C571AF12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CC213-D860-4D88-A88F-B2023CED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7CCBD-5F5C-478D-AEB0-909D375EC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8C76F0-400D-4E11-AA45-958F0E6C3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F96789-ABD2-4C06-B086-2B22E373E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C4423-A2B5-45CA-9F7F-F57828F4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33C7C5-7D23-48B4-B457-602DA441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2A694-E6B4-45E0-8F12-50471647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91A8A7-D40E-4AF3-93DC-4BC5019D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6E74B-9CB5-4451-8E2D-365CC839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CCDE4E-485D-4FF4-83DD-AC4968E7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3C395-8E3C-4AA7-A441-543517EE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1FE1B-92A3-40ED-A44E-46CFE8CD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37A326-95F3-40FE-8F50-3C2BE7D0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53160-0ECC-4C5B-93CB-10001061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B2D0D-7F2C-4EB5-B0F0-72159FE9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4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E3686-046F-48FC-8098-69E64C8F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F9DF4-6E8C-447B-9884-6E4E1FAB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14A419-5FE8-40D0-884D-84E539BCB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717AA-EF31-4703-B799-7DB109EC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5B3506-1E0E-4E16-950E-E02C4E6A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2392FC-5B14-47D5-8845-08695A7E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436E0-B424-404E-9585-29ABECBF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1C4BA8-B14B-4B24-A115-D7034F644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DFEB31-AF22-4B7C-B6E5-7002C2E8D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EB52C-01D5-4E51-805D-1FEE11C2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290B96-77D0-4D78-846D-F34DD37B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AC09B2-DFF3-41EC-BDB0-629BAD68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E55775-7A1D-4B95-8D76-657ABD5E2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ACB013-0D08-43CE-8625-1DBDDA81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4AC8F-4727-4ACF-B5C3-CFE6AD366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97ADC-4B6A-4ED8-AACE-02E6B9E8FDE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6F071-9796-478C-BD8A-E64853A43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35C38-C88C-4B57-B75E-547A32B46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58227" y="912426"/>
            <a:ext cx="4817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27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meeting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41FAF8-6E8A-4596-AE66-9F41C5062492}"/>
              </a:ext>
            </a:extLst>
          </p:cNvPr>
          <p:cNvSpPr txBox="1"/>
          <p:nvPr/>
        </p:nvSpPr>
        <p:spPr>
          <a:xfrm>
            <a:off x="606055" y="3311807"/>
            <a:ext cx="3674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조민준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>
                    <a:alpha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01</a:t>
            </a:r>
          </a:p>
        </p:txBody>
      </p:sp>
      <p:pic>
        <p:nvPicPr>
          <p:cNvPr id="1028" name="Picture 4" descr="Brazo robótico">
            <a:extLst>
              <a:ext uri="{FF2B5EF4-FFF2-40B4-BE49-F238E27FC236}">
                <a16:creationId xmlns:a16="http://schemas.microsoft.com/office/drawing/2014/main" id="{0530C92F-EEE9-B325-4238-7C834565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38" y="4442304"/>
            <a:ext cx="1754908" cy="175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592705-FF3A-3C1B-DF37-646BF91847FF}"/>
              </a:ext>
            </a:extLst>
          </p:cNvPr>
          <p:cNvSpPr txBox="1"/>
          <p:nvPr/>
        </p:nvSpPr>
        <p:spPr>
          <a:xfrm>
            <a:off x="546343" y="2274838"/>
            <a:ext cx="100939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FPN :</a:t>
            </a:r>
          </a:p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Feature Pyramid Networks for Object Detection</a:t>
            </a:r>
            <a:b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</a:b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/>
            </a:endParaRPr>
          </a:p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5512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997092"/>
            <a:ext cx="3151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>
                    <a:alpha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10A290-6FAA-44DE-A4E8-543147A35DEE}"/>
              </a:ext>
            </a:extLst>
          </p:cNvPr>
          <p:cNvSpPr txBox="1"/>
          <p:nvPr/>
        </p:nvSpPr>
        <p:spPr>
          <a:xfrm>
            <a:off x="1938013" y="2782671"/>
            <a:ext cx="15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D76257-77DB-73E7-DB45-5C4E604A46F9}"/>
              </a:ext>
            </a:extLst>
          </p:cNvPr>
          <p:cNvSpPr txBox="1"/>
          <p:nvPr/>
        </p:nvSpPr>
        <p:spPr>
          <a:xfrm>
            <a:off x="2060315" y="3613437"/>
            <a:ext cx="2333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Yolo Seg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3B847-9079-8AC1-01D7-D4A221195467}"/>
              </a:ext>
            </a:extLst>
          </p:cNvPr>
          <p:cNvSpPr txBox="1"/>
          <p:nvPr/>
        </p:nvSpPr>
        <p:spPr>
          <a:xfrm>
            <a:off x="5437770" y="2782671"/>
            <a:ext cx="15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FBD3B-9A3D-C581-AF13-F4DBED45A2C0}"/>
              </a:ext>
            </a:extLst>
          </p:cNvPr>
          <p:cNvSpPr txBox="1"/>
          <p:nvPr/>
        </p:nvSpPr>
        <p:spPr>
          <a:xfrm>
            <a:off x="5560072" y="3613437"/>
            <a:ext cx="233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</a:t>
            </a:r>
          </a:p>
        </p:txBody>
      </p:sp>
    </p:spTree>
    <p:extLst>
      <p:ext uri="{BB962C8B-B14F-4D97-AF65-F5344CB8AC3E}">
        <p14:creationId xmlns:p14="http://schemas.microsoft.com/office/powerpoint/2010/main" val="94457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8087" y="2845783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506420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One- Stage </a:t>
            </a:r>
            <a:r>
              <a:rPr lang="en-US" sz="2800" spc="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Detctor</a:t>
            </a: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구조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99A1E-5BDA-FEB8-F68F-360267BFB392}"/>
              </a:ext>
            </a:extLst>
          </p:cNvPr>
          <p:cNvSpPr txBox="1"/>
          <p:nvPr/>
        </p:nvSpPr>
        <p:spPr>
          <a:xfrm>
            <a:off x="6794711" y="1304869"/>
            <a:ext cx="5397289" cy="750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Back born : Input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feature map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변환해주는 부분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(ex: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VGG, ResNet50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Neck : feature map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채널 수를 조정하거나 공간 해상도를 변환하는 등의 작업을 수행하며 정보를 조합 및 강화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(ex: PAN,FPN)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Head :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 탐지 및 분류를 수행하는 역할</a:t>
            </a: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03CC-0BA6-319E-C76B-452AD352F6AF}"/>
              </a:ext>
            </a:extLst>
          </p:cNvPr>
          <p:cNvSpPr txBox="1"/>
          <p:nvPr/>
        </p:nvSpPr>
        <p:spPr>
          <a:xfrm>
            <a:off x="193924" y="117806"/>
            <a:ext cx="1119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Grid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CF00159-1F7A-64AF-5977-EBA0386EF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30" y="3924744"/>
            <a:ext cx="6332738" cy="22377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7779948-C180-2667-48B3-C84035335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30" y="1495848"/>
            <a:ext cx="6247482" cy="18894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3F0FDDD-D5CE-5D64-1EEB-DA3A41725E22}"/>
              </a:ext>
            </a:extLst>
          </p:cNvPr>
          <p:cNvSpPr txBox="1"/>
          <p:nvPr/>
        </p:nvSpPr>
        <p:spPr>
          <a:xfrm>
            <a:off x="2105783" y="6208041"/>
            <a:ext cx="338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YoloV5 back bone</a:t>
            </a:r>
            <a:r>
              <a:rPr lang="ko-KR" altLang="en-US" dirty="0"/>
              <a:t> </a:t>
            </a:r>
            <a:r>
              <a:rPr lang="en-US" altLang="ko-KR" dirty="0"/>
              <a:t>- neck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B3421B-07F7-C19B-328D-6356386343A2}"/>
              </a:ext>
            </a:extLst>
          </p:cNvPr>
          <p:cNvSpPr/>
          <p:nvPr/>
        </p:nvSpPr>
        <p:spPr>
          <a:xfrm>
            <a:off x="2325950" y="3710866"/>
            <a:ext cx="2166151" cy="2539014"/>
          </a:xfrm>
          <a:prstGeom prst="rect">
            <a:avLst/>
          </a:prstGeom>
          <a:noFill/>
          <a:ln w="38100">
            <a:solidFill>
              <a:srgbClr val="0B17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85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108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FPN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337760" y="524663"/>
            <a:ext cx="766107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Loss Function  - Classification loss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87710-0861-A3BD-6A6A-5C4BF4B6C7BE}"/>
              </a:ext>
            </a:extLst>
          </p:cNvPr>
          <p:cNvSpPr txBox="1"/>
          <p:nvPr/>
        </p:nvSpPr>
        <p:spPr>
          <a:xfrm>
            <a:off x="193924" y="5921632"/>
            <a:ext cx="146620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0" dirty="0">
                <a:solidFill>
                  <a:srgbClr val="000000"/>
                </a:solidFill>
                <a:effectLst/>
                <a:latin typeface="Apple SD Gothic Neo"/>
              </a:rPr>
              <a:t>Classification loss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Apple SD Gothic Neo"/>
              </a:rPr>
              <a:t>는</a:t>
            </a:r>
            <a:r>
              <a:rPr lang="en-US" altLang="ko-KR" sz="2000" b="1" dirty="0">
                <a:solidFill>
                  <a:srgbClr val="000000"/>
                </a:solidFill>
                <a:latin typeface="Apple SD Gothic Neo"/>
              </a:rPr>
              <a:t>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-apple-system"/>
              </a:rPr>
              <a:t>개체가 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-apple-system"/>
              </a:rPr>
              <a:t>감되면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-apple-system"/>
              </a:rPr>
              <a:t> 각 셀의 분류 손실은 각 클래스에 대한 클래스 확률의 오차 제곱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6C706C-032E-51A3-B6D3-CAB8DA6BA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8" y="1673145"/>
            <a:ext cx="10076873" cy="421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35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78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Loss Function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337760" y="524663"/>
            <a:ext cx="7136890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Loss Function  - Confidence loss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87710-0861-A3BD-6A6A-5C4BF4B6C7BE}"/>
              </a:ext>
            </a:extLst>
          </p:cNvPr>
          <p:cNvSpPr txBox="1"/>
          <p:nvPr/>
        </p:nvSpPr>
        <p:spPr>
          <a:xfrm>
            <a:off x="98520" y="4767899"/>
            <a:ext cx="12247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Confidence Loss</a:t>
            </a:r>
            <a:r>
              <a:rPr lang="ko-KR" altLang="en-US" sz="2000" dirty="0"/>
              <a:t>는 예측된 </a:t>
            </a:r>
            <a:r>
              <a:rPr lang="en-US" altLang="ko-KR" sz="2000" dirty="0"/>
              <a:t>BBOX</a:t>
            </a:r>
            <a:r>
              <a:rPr lang="ko-KR" altLang="en-US" sz="2000" dirty="0"/>
              <a:t> 박스의 신뢰도</a:t>
            </a:r>
            <a:r>
              <a:rPr lang="en-US" altLang="ko-KR" sz="2000" dirty="0"/>
              <a:t>(Confidence)</a:t>
            </a:r>
            <a:r>
              <a:rPr lang="ko-KR" altLang="en-US" sz="2000" dirty="0"/>
              <a:t>와 실제 </a:t>
            </a:r>
            <a:r>
              <a:rPr lang="en-US" altLang="ko-KR" sz="2000" dirty="0"/>
              <a:t>BBOX</a:t>
            </a:r>
            <a:r>
              <a:rPr lang="ko-KR" altLang="en-US" sz="2000" dirty="0"/>
              <a:t> 박스와의 </a:t>
            </a:r>
            <a:r>
              <a:rPr lang="en-US" altLang="ko-KR" sz="2000" dirty="0"/>
              <a:t>IOU(Intersection over Union) </a:t>
            </a:r>
            <a:r>
              <a:rPr lang="ko-KR" altLang="en-US" sz="2000" dirty="0"/>
              <a:t>간의 차이를 측정한다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9126773-F5C2-DD88-C03B-CD24875F0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4" y="1020236"/>
            <a:ext cx="5351840" cy="26794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0CE6F3-5C6D-36D4-493B-FAD35E7D4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396" y="2473279"/>
            <a:ext cx="5530292" cy="114715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173E72F-8375-AA4A-330F-373F0BDB2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26" y="5653513"/>
            <a:ext cx="1070415" cy="6071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78E597-1290-629F-8B09-F3527CCFC401}"/>
              </a:ext>
            </a:extLst>
          </p:cNvPr>
          <p:cNvSpPr txBox="1"/>
          <p:nvPr/>
        </p:nvSpPr>
        <p:spPr>
          <a:xfrm>
            <a:off x="1662175" y="5690542"/>
            <a:ext cx="80406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-apple-system"/>
              </a:rPr>
              <a:t>대부분의 상자에는 물건이 들어 있지 않고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-apple-system"/>
              </a:rPr>
              <a:t>,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-apple-system"/>
              </a:rPr>
              <a:t>이것은 클래스 불균형 문제를 야기합니다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-apple-system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-apple-system"/>
              </a:rPr>
              <a:t>즉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-apple-system"/>
              </a:rPr>
              <a:t>객체를 감지하는 것보다 배경을 더 자주 감지하도록 모델을 훈련시킵니다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-apple-system"/>
              </a:rPr>
              <a:t>이문제를 해결하기위해 사용되는 가중치 파라미터</a:t>
            </a:r>
            <a:r>
              <a:rPr lang="en-US" altLang="ko-KR" sz="1600" dirty="0">
                <a:solidFill>
                  <a:srgbClr val="000000"/>
                </a:solidFill>
                <a:latin typeface="-apple-system"/>
              </a:rPr>
              <a:t>.</a:t>
            </a:r>
            <a:endParaRPr lang="en-US" altLang="ko-KR" sz="16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04B091-9F20-4E01-7FC9-8979D836C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322" y="1507930"/>
            <a:ext cx="6580917" cy="8865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D01740-8FA9-4229-B0A8-5DAA2AA9E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351" y="3714419"/>
            <a:ext cx="5202979" cy="10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59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5802B9D3541924C9C75AB7F5A26876B" ma:contentTypeVersion="9" ma:contentTypeDescription="새 문서를 만듭니다." ma:contentTypeScope="" ma:versionID="95a4238a0d897169a7cc7fb22ddafc2d">
  <xsd:schema xmlns:xsd="http://www.w3.org/2001/XMLSchema" xmlns:xs="http://www.w3.org/2001/XMLSchema" xmlns:p="http://schemas.microsoft.com/office/2006/metadata/properties" xmlns:ns3="2ddb9657-9ce0-4058-b92d-fb87687b9277" xmlns:ns4="b67739b8-4ae3-4d81-a4cd-7f23a048e486" targetNamespace="http://schemas.microsoft.com/office/2006/metadata/properties" ma:root="true" ma:fieldsID="b9528f393401e9473ad0db620e1278d6" ns3:_="" ns4:_="">
    <xsd:import namespace="2ddb9657-9ce0-4058-b92d-fb87687b9277"/>
    <xsd:import namespace="b67739b8-4ae3-4d81-a4cd-7f23a048e4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db9657-9ce0-4058-b92d-fb87687b92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739b8-4ae3-4d81-a4cd-7f23a048e48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D1C286-10B5-455A-BC2A-E00B5EBD94E1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2ddb9657-9ce0-4058-b92d-fb87687b9277"/>
    <ds:schemaRef ds:uri="http://purl.org/dc/dcmitype/"/>
    <ds:schemaRef ds:uri="http://purl.org/dc/elements/1.1/"/>
    <ds:schemaRef ds:uri="http://schemas.microsoft.com/office/infopath/2007/PartnerControls"/>
    <ds:schemaRef ds:uri="b67739b8-4ae3-4d81-a4cd-7f23a048e48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DB84007-57FB-42E2-A48E-43E7792F6A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C92F1F-C4A0-415E-8FFF-2CDA794ADCF0}">
  <ds:schemaRefs>
    <ds:schemaRef ds:uri="2ddb9657-9ce0-4058-b92d-fb87687b9277"/>
    <ds:schemaRef ds:uri="b67739b8-4ae3-4d81-a4cd-7f23a048e4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3739</TotalTime>
  <Words>206</Words>
  <Application>Microsoft Office PowerPoint</Application>
  <PresentationFormat>와이드스크린</PresentationFormat>
  <Paragraphs>75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9" baseType="lpstr">
      <vt:lpstr>나눔스퀘어 Light</vt:lpstr>
      <vt:lpstr>나눔스퀘어 Bold</vt:lpstr>
      <vt:lpstr>Calibri</vt:lpstr>
      <vt:lpstr>Apple SD Gothic Neo</vt:lpstr>
      <vt:lpstr>Calibri Light</vt:lpstr>
      <vt:lpstr>Montserrat ExtraBold</vt:lpstr>
      <vt:lpstr>나눔스퀘어</vt:lpstr>
      <vt:lpstr>맑은 고딕</vt:lpstr>
      <vt:lpstr>Arial</vt:lpstr>
      <vt:lpstr>나눔스퀘어 ExtraBold</vt:lpstr>
      <vt:lpstr>G마켓 산스 TTF Medium</vt:lpstr>
      <vt:lpstr>-apple-system</vt:lpstr>
      <vt:lpstr>G마켓 산스 TTF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조민준</cp:lastModifiedBy>
  <cp:revision>256</cp:revision>
  <dcterms:created xsi:type="dcterms:W3CDTF">2021-07-13T13:21:52Z</dcterms:created>
  <dcterms:modified xsi:type="dcterms:W3CDTF">2023-06-26T09:51:13Z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0x010100E5802B9D3541924C9C75AB7F5A26876B</vt:lpwstr>
  </property>
</Properties>
</file>